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4" r:id="rId3"/>
    <p:sldId id="265" r:id="rId4"/>
    <p:sldId id="269" r:id="rId5"/>
    <p:sldId id="270" r:id="rId6"/>
    <p:sldId id="271" r:id="rId7"/>
    <p:sldId id="274" r:id="rId8"/>
    <p:sldId id="273" r:id="rId9"/>
    <p:sldId id="275" r:id="rId10"/>
    <p:sldId id="277" r:id="rId11"/>
    <p:sldId id="278" r:id="rId12"/>
    <p:sldId id="268" r:id="rId13"/>
    <p:sldId id="267" r:id="rId14"/>
  </p:sldIdLst>
  <p:sldSz cx="9144000" cy="6858000" type="screen4x3"/>
  <p:notesSz cx="6858000" cy="9144000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DCD8F8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E502696-C61B-4512-AA9F-5A2BF7389369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8A7F83-503D-47B7-B212-0D1E1ABE14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smtClean="0"/>
          </a:p>
        </p:txBody>
      </p:sp>
      <p:sp>
        <p:nvSpPr>
          <p:cNvPr id="410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85BE2AC-BD28-44B5-8026-172B7311B9F7}" type="slidenum">
              <a:rPr lang="cs-CZ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cs-CZ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3CC51-9CBA-4FB3-8FA3-14E04621B98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B5487-C93C-4A09-A74C-6916CC2FDD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D2D00-D1C4-4496-A26D-35DF1FB433C9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300832-F1D7-4F65-BF40-AFE6B60242A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25852-F4A8-451E-B876-53CB8F61B895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3FF23-211A-49B7-A00C-F4AA85B2A84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07A7BF-C776-4EAB-B06B-266442F7C27C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B3A40-2BD3-429D-826E-6C730416996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6B645-1B93-42FD-9E1A-B18E2C5FC612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2DF5C0-9E31-4B02-A3C7-D34FB5EC3C7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C3371A-93FA-4FBE-9703-B3AB132E99F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7259B-9782-43DE-B3EE-732DF725512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0F456-D774-4AFE-9B0A-0AD3760934FA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727CA0-6ECB-495A-AD7B-FCE3A5EF1D6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C134BB-4F48-4C82-878E-B6A2DCCBD62F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78A20-31B9-46A4-BEC2-307EC43888D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24E90-81E2-4E88-A84C-B616518D5DFA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AD0EB-1CE8-4134-A2F5-2DFFEA1EE12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7A7B5A-E741-41E9-831B-00AEA85F67D8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AC94D-7D6E-4DBB-839B-C33310CF10C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C593C-9B88-4E67-8EE3-73B142C20991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4B592C-23B9-4EFC-8CFA-8EB310597E1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DA00A1-E0A8-4DD1-B836-4F20CF64AD70}" type="datetimeFigureOut">
              <a:rPr lang="cs-CZ"/>
              <a:pPr>
                <a:defRPr/>
              </a:pPr>
              <a:t>7.12.2013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38DA62D-D6B1-4282-8163-88E8C9D2E7A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sklepion.cz/anews/2011-12-06-675-1/laserova-frenulektomie" TargetMode="External"/><Relationship Id="rId2" Type="http://schemas.openxmlformats.org/officeDocument/2006/relationships/hyperlink" Target="http://commons.wikimedia.org/wiki/File:Frenulum_linguae02.jpg?uselang=c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obchod.interdent.cz/skusove-sablony-stredni-ruzove-100-ks-600567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Nadpis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5937"/>
          </a:xfrm>
        </p:spPr>
        <p:txBody>
          <a:bodyPr/>
          <a:lstStyle/>
          <a:p>
            <a:pPr eaLnBrk="1" hangingPunct="1"/>
            <a:endParaRPr lang="cs-CZ" smtClean="0"/>
          </a:p>
        </p:txBody>
      </p:sp>
      <p:sp>
        <p:nvSpPr>
          <p:cNvPr id="2051" name="Zástupný symbol pro obsah 5"/>
          <p:cNvSpPr>
            <a:spLocks noGrp="1"/>
          </p:cNvSpPr>
          <p:nvPr>
            <p:ph idx="1"/>
          </p:nvPr>
        </p:nvSpPr>
        <p:spPr>
          <a:xfrm>
            <a:off x="468313" y="2133600"/>
            <a:ext cx="8218487" cy="4464050"/>
          </a:xfrm>
        </p:spPr>
        <p:txBody>
          <a:bodyPr/>
          <a:lstStyle/>
          <a:p>
            <a:pPr eaLnBrk="1" hangingPunct="1"/>
            <a:r>
              <a:rPr lang="cs-CZ" sz="2400" dirty="0" smtClean="0"/>
              <a:t>Název školy: </a:t>
            </a:r>
            <a:r>
              <a:rPr lang="cs-CZ" sz="1800" dirty="0" smtClean="0"/>
              <a:t>Střední zdravotnická škola a vyšší odborná škola zdravotnická Karlovy Vary</a:t>
            </a:r>
          </a:p>
          <a:p>
            <a:pPr eaLnBrk="1" hangingPunct="1"/>
            <a:r>
              <a:rPr lang="cs-CZ" sz="1800" dirty="0" smtClean="0"/>
              <a:t>Číslo projektu: CZ.1.07/1.5.00/34.0953 </a:t>
            </a:r>
          </a:p>
          <a:p>
            <a:pPr eaLnBrk="1" hangingPunct="1"/>
            <a:r>
              <a:rPr lang="cs-CZ" sz="2400" dirty="0" smtClean="0"/>
              <a:t>Vzdělávací materiál: II. třída – sedlová náhrada</a:t>
            </a:r>
            <a:endParaRPr lang="cs-CZ" sz="2000" dirty="0" smtClean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cs-CZ" sz="1800" dirty="0" smtClean="0"/>
              <a:t>       Šablona III/2 Inovace a zkvalitnění výuky prostřednictvím ICT</a:t>
            </a:r>
          </a:p>
          <a:p>
            <a:pPr eaLnBrk="1" hangingPunct="1"/>
            <a:r>
              <a:rPr lang="cs-CZ" sz="2400" dirty="0" smtClean="0"/>
              <a:t>Název materiálu: </a:t>
            </a:r>
            <a:r>
              <a:rPr lang="cs-CZ" sz="1800" dirty="0" smtClean="0"/>
              <a:t>VY_32_INOVACE_ZSP.4.05</a:t>
            </a:r>
          </a:p>
          <a:p>
            <a:pPr eaLnBrk="1" hangingPunct="1"/>
            <a:r>
              <a:rPr lang="cs-CZ" sz="2400" dirty="0" smtClean="0"/>
              <a:t>Datum tvorby: 3. 11. 2013</a:t>
            </a:r>
            <a:endParaRPr lang="cs-CZ" sz="1800" dirty="0" smtClean="0"/>
          </a:p>
          <a:p>
            <a:pPr eaLnBrk="1" hangingPunct="1"/>
            <a:r>
              <a:rPr lang="cs-CZ" sz="1800" dirty="0" smtClean="0"/>
              <a:t>Vyučovací předmět, ročník, obor: ZSP, 4. ročník, Asistent zubního technika</a:t>
            </a:r>
          </a:p>
          <a:p>
            <a:pPr eaLnBrk="1" hangingPunct="1"/>
            <a:r>
              <a:rPr lang="cs-CZ" sz="2400" dirty="0" smtClean="0"/>
              <a:t>Autor: </a:t>
            </a:r>
            <a:r>
              <a:rPr lang="cs-CZ" sz="1800" dirty="0" smtClean="0"/>
              <a:t>Mgr. Martina Nová</a:t>
            </a:r>
          </a:p>
          <a:p>
            <a:pPr eaLnBrk="1" hangingPunct="1"/>
            <a:r>
              <a:rPr lang="cs-CZ" sz="2400" dirty="0" smtClean="0"/>
              <a:t>Anotace:</a:t>
            </a:r>
            <a:r>
              <a:rPr lang="cs-CZ" sz="1600" dirty="0" smtClean="0"/>
              <a:t> </a:t>
            </a:r>
            <a:r>
              <a:rPr lang="cs-CZ" sz="1400" dirty="0" smtClean="0">
                <a:latin typeface="Times New Roman" pitchFamily="18" charset="0"/>
              </a:rPr>
              <a:t>Vzdělávací materiál využívá ICT při výuce a tím inovuje výuku praktického vyučování, zároveň motivuje a aktivuje žáky. Seznamuje  se </a:t>
            </a:r>
            <a:r>
              <a:rPr lang="cs-CZ" sz="1400" smtClean="0">
                <a:latin typeface="Times New Roman" pitchFamily="18" charset="0"/>
              </a:rPr>
              <a:t>sedlovou </a:t>
            </a:r>
            <a:r>
              <a:rPr lang="cs-CZ" sz="1400" smtClean="0">
                <a:latin typeface="Times New Roman" pitchFamily="18" charset="0"/>
              </a:rPr>
              <a:t>náhradou a s </a:t>
            </a:r>
            <a:r>
              <a:rPr lang="cs-CZ" sz="1400" dirty="0" smtClean="0">
                <a:latin typeface="Times New Roman" pitchFamily="18" charset="0"/>
              </a:rPr>
              <a:t>pomocnými úkony spojenými se zhotovením náhrady.</a:t>
            </a:r>
          </a:p>
        </p:txBody>
      </p:sp>
      <p:pic>
        <p:nvPicPr>
          <p:cNvPr id="2052" name="Picture 4"/>
          <p:cNvPicPr>
            <a:picLocks noGrp="1" noChangeAspect="1" noChangeArrowheads="1"/>
          </p:cNvPicPr>
          <p:nvPr>
            <p:ph type="title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55650" y="277813"/>
            <a:ext cx="7489825" cy="1566862"/>
          </a:xfr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86409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</a:rPr>
              <a:t>Skusová šablona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>
          <a:xfrm>
            <a:off x="457200" y="1557338"/>
            <a:ext cx="8507413" cy="5040312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smtClean="0">
                <a:latin typeface="Times New Roman" pitchFamily="18" charset="0"/>
              </a:rPr>
              <a:t>   </a:t>
            </a:r>
            <a:r>
              <a:rPr lang="cs-CZ" i="1" u="sng" smtClean="0">
                <a:latin typeface="Times New Roman" pitchFamily="18" charset="0"/>
              </a:rPr>
              <a:t>Skusová šablona</a:t>
            </a:r>
            <a:r>
              <a:rPr lang="cs-CZ" smtClean="0">
                <a:latin typeface="Times New Roman" pitchFamily="18" charset="0"/>
              </a:rPr>
              <a:t> – individuální protetická pomůcka sloužící k rekonstrukci mezičelistních vztahů u bezzubých nebo málo ozubených čelistí po ztrátě opěrných zón a k následnému správnému prostorovému umístění sádrových modelů do artikulačních přístrojů při výrobě zubní náhrady. Pomocí skusové šablony se vyhledává jak vertikální vztah pohyblivé dolní čelisti k horní čelisti, tj. výška skusu, tak i horizontální vztah. Skusová šablona se skládá z </a:t>
            </a:r>
            <a:r>
              <a:rPr lang="cs-CZ" b="1" smtClean="0">
                <a:latin typeface="Times New Roman" pitchFamily="18" charset="0"/>
              </a:rPr>
              <a:t>bazální desky</a:t>
            </a:r>
            <a:r>
              <a:rPr lang="cs-CZ" smtClean="0">
                <a:latin typeface="Times New Roman" pitchFamily="18" charset="0"/>
              </a:rPr>
              <a:t> a z voskových </a:t>
            </a:r>
            <a:r>
              <a:rPr lang="cs-CZ" b="1" smtClean="0">
                <a:latin typeface="Times New Roman" pitchFamily="18" charset="0"/>
              </a:rPr>
              <a:t>nákusných valů</a:t>
            </a:r>
            <a:r>
              <a:rPr lang="cs-CZ" smtClean="0">
                <a:latin typeface="Times New Roman" pitchFamily="18" charset="0"/>
              </a:rPr>
              <a:t>.</a:t>
            </a:r>
            <a:r>
              <a:rPr lang="cs-CZ" smtClean="0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dirty="0" smtClean="0">
                <a:solidFill>
                  <a:schemeClr val="accent6"/>
                </a:solidFill>
                <a:latin typeface="Arial" charset="0"/>
              </a:rPr>
              <a:t>Rozsah skusové šablony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i="1" dirty="0" smtClean="0">
                <a:solidFill>
                  <a:srgbClr val="FF3300"/>
                </a:solidFill>
                <a:latin typeface="Arial" charset="0"/>
              </a:rPr>
              <a:t>Baze</a:t>
            </a:r>
            <a:r>
              <a:rPr lang="cs-CZ" dirty="0" smtClean="0">
                <a:latin typeface="Arial" charset="0"/>
              </a:rPr>
              <a:t> - rozsah - stejný jako u budoucí náhrady.</a:t>
            </a:r>
          </a:p>
          <a:p>
            <a:pPr>
              <a:buFont typeface="Arial" charset="0"/>
              <a:buNone/>
            </a:pPr>
            <a:r>
              <a:rPr lang="cs-CZ" i="1" dirty="0" err="1" smtClean="0">
                <a:solidFill>
                  <a:srgbClr val="FF3300"/>
                </a:solidFill>
                <a:latin typeface="Arial" charset="0"/>
              </a:rPr>
              <a:t>Nákusné</a:t>
            </a:r>
            <a:r>
              <a:rPr lang="cs-CZ" i="1" dirty="0" smtClean="0">
                <a:solidFill>
                  <a:srgbClr val="FF3300"/>
                </a:solidFill>
                <a:latin typeface="Arial" charset="0"/>
              </a:rPr>
              <a:t> valy</a:t>
            </a:r>
            <a:r>
              <a:rPr lang="cs-CZ" dirty="0" smtClean="0">
                <a:latin typeface="Arial" charset="0"/>
              </a:rPr>
              <a:t> - jsou umístěny na střed alveolu, </a:t>
            </a:r>
          </a:p>
          <a:p>
            <a:pPr>
              <a:buFont typeface="Arial" charset="0"/>
              <a:buNone/>
            </a:pPr>
            <a:r>
              <a:rPr lang="cs-CZ" u="sng" dirty="0" smtClean="0">
                <a:latin typeface="Arial" charset="0"/>
              </a:rPr>
              <a:t>výška</a:t>
            </a:r>
            <a:r>
              <a:rPr lang="cs-CZ" dirty="0" smtClean="0">
                <a:latin typeface="Arial" charset="0"/>
              </a:rPr>
              <a:t> valu je 1-2 mm nad zbylé zuby, </a:t>
            </a:r>
          </a:p>
          <a:p>
            <a:pPr>
              <a:buFont typeface="Arial" charset="0"/>
              <a:buNone/>
            </a:pPr>
            <a:r>
              <a:rPr lang="cs-CZ" u="sng" dirty="0" smtClean="0">
                <a:latin typeface="Arial" charset="0"/>
              </a:rPr>
              <a:t>šířka</a:t>
            </a:r>
            <a:r>
              <a:rPr lang="cs-CZ" dirty="0" smtClean="0">
                <a:latin typeface="Arial" charset="0"/>
              </a:rPr>
              <a:t> valu je ve frontálním úseku 4-6 mm,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Arial" charset="0"/>
              </a:rPr>
              <a:t>laterálním úseku  8-10 mm,</a:t>
            </a:r>
          </a:p>
          <a:p>
            <a:pPr>
              <a:buFont typeface="Arial" charset="0"/>
              <a:buNone/>
            </a:pPr>
            <a:r>
              <a:rPr lang="cs-CZ" dirty="0" smtClean="0">
                <a:latin typeface="Arial" charset="0"/>
              </a:rPr>
              <a:t>voskový val končí v oblasti prvního moláru.</a:t>
            </a:r>
          </a:p>
        </p:txBody>
      </p:sp>
      <p:pic>
        <p:nvPicPr>
          <p:cNvPr id="34820" name="Picture 4" descr="bez názv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913" y="5229225"/>
            <a:ext cx="1655762" cy="1323975"/>
          </a:xfrm>
          <a:prstGeom prst="rect">
            <a:avLst/>
          </a:prstGeom>
          <a:noFill/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611188" y="5578475"/>
            <a:ext cx="1081087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/>
              <a:t>Obr. 13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Zástupný symbol pro obsah 3" descr="P106008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916113"/>
            <a:ext cx="6607175" cy="4389437"/>
          </a:xfrm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692150"/>
            <a:ext cx="2663825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3663" y="4652963"/>
            <a:ext cx="23749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971550" y="1989138"/>
            <a:ext cx="11525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400"/>
              <a:t>Obr. 14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6659563" y="620713"/>
            <a:ext cx="100806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400">
                <a:solidFill>
                  <a:schemeClr val="bg1"/>
                </a:solidFill>
              </a:rPr>
              <a:t>Obr.15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877050" y="4570413"/>
            <a:ext cx="136683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/>
              <a:t>Obr. 16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Zdroje</a:t>
            </a:r>
          </a:p>
        </p:txBody>
      </p:sp>
      <p:sp>
        <p:nvSpPr>
          <p:cNvPr id="12291" name="Zástupný symbol pro obsah 2"/>
          <p:cNvSpPr>
            <a:spLocks noGrp="1"/>
          </p:cNvSpPr>
          <p:nvPr>
            <p:ph idx="1"/>
          </p:nvPr>
        </p:nvSpPr>
        <p:spPr>
          <a:xfrm>
            <a:off x="250825" y="1600200"/>
            <a:ext cx="8435975" cy="45259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Obr. 1,2,3,4,5,6, 7,8,9,10,14,15,16: Fotografie zhotovila, není-li uvedeno jinak, Mgr. Hana Chalupná.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Obr. 11: KLAUS D. P. Wikimedia [online]. [cit. 03-11-2013]. Dostupné pod licencí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Creative Commons z www:&lt;</a:t>
            </a:r>
            <a:r>
              <a:rPr lang="cs-CZ" sz="1400" smtClean="0">
                <a:latin typeface="Times New Roman" pitchFamily="18" charset="0"/>
                <a:hlinkClick r:id="rId2"/>
              </a:rPr>
              <a:t>http://commons.wikimedia.org/wiki/File:Frenulum_linguae02.jpg?uselang=cs</a:t>
            </a:r>
            <a:r>
              <a:rPr lang="cs-CZ" sz="1400" smtClean="0">
                <a:latin typeface="Times New Roman" pitchFamily="18" charset="0"/>
              </a:rPr>
              <a:t> &gt;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Obr. 12: Asklepion, laserová frenulektomie [online]. ©2011. [cit. 03-11-2013]. Dostupné z 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www:&lt;</a:t>
            </a:r>
            <a:r>
              <a:rPr lang="cs-CZ" sz="1400" smtClean="0">
                <a:latin typeface="Times New Roman" pitchFamily="18" charset="0"/>
                <a:hlinkClick r:id="rId3"/>
              </a:rPr>
              <a:t>http://www.asklepion.cz/anews/2011-12-06-675-1/laserova-frenulektomie</a:t>
            </a:r>
            <a:r>
              <a:rPr lang="cs-CZ" sz="1400" smtClean="0">
                <a:latin typeface="Times New Roman" pitchFamily="18" charset="0"/>
              </a:rPr>
              <a:t>&gt; autor neuveden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Obr. 13. : Nákusné valy, Interdent [online]. [cit. 03-11-2013]. Dostupné z </a:t>
            </a:r>
          </a:p>
          <a:p>
            <a:pPr>
              <a:buFont typeface="Arial" charset="0"/>
              <a:buNone/>
            </a:pPr>
            <a:r>
              <a:rPr lang="cs-CZ" sz="1400" smtClean="0">
                <a:latin typeface="Times New Roman" pitchFamily="18" charset="0"/>
              </a:rPr>
              <a:t>www:&lt; </a:t>
            </a:r>
            <a:r>
              <a:rPr lang="cs-CZ" sz="1400" smtClean="0">
                <a:latin typeface="Arial" charset="0"/>
                <a:hlinkClick r:id="rId4"/>
              </a:rPr>
              <a:t>http://obchod.interdent.cz/skusove-sablony-stredni-ruzove-100-ks-6005673</a:t>
            </a:r>
            <a:r>
              <a:rPr lang="cs-CZ" sz="1400" smtClean="0">
                <a:latin typeface="Times New Roman" pitchFamily="18" charset="0"/>
              </a:rPr>
              <a:t>&gt; autor neuveden</a:t>
            </a:r>
          </a:p>
          <a:p>
            <a:pPr>
              <a:buFont typeface="Arial" charset="0"/>
              <a:buNone/>
            </a:pPr>
            <a:endParaRPr lang="cs-CZ" sz="1400" smtClean="0">
              <a:latin typeface="Arial" charset="0"/>
            </a:endParaRPr>
          </a:p>
          <a:p>
            <a:pPr>
              <a:buFont typeface="Arial" charset="0"/>
              <a:buNone/>
            </a:pPr>
            <a:endParaRPr lang="cs-CZ" sz="140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cs-CZ" sz="1600" smtClean="0"/>
          </a:p>
          <a:p>
            <a:pPr>
              <a:buFont typeface="Arial" charset="0"/>
              <a:buNone/>
            </a:pPr>
            <a:r>
              <a:rPr lang="cs-CZ" sz="1600" smtClean="0"/>
              <a:t>Zdroj textu:</a:t>
            </a:r>
          </a:p>
          <a:p>
            <a:pPr>
              <a:buFont typeface="Arial" charset="0"/>
              <a:buNone/>
            </a:pPr>
            <a:r>
              <a:rPr lang="cs-CZ" sz="1600" smtClean="0"/>
              <a:t>DOSTÁLOVÁ, T. </a:t>
            </a:r>
            <a:r>
              <a:rPr lang="cs-CZ" sz="1600" i="1" smtClean="0"/>
              <a:t>Fixní a snímatelná protetika</a:t>
            </a:r>
            <a:r>
              <a:rPr lang="cs-CZ" sz="1600" smtClean="0"/>
              <a:t>. 1. vyd. Praha: Grada, 2004. ISBN 80-247-0655-5</a:t>
            </a:r>
          </a:p>
          <a:p>
            <a:pPr>
              <a:buFont typeface="Arial" charset="0"/>
              <a:buNone/>
            </a:pPr>
            <a:endParaRPr lang="cs-CZ" sz="160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/>
          </p:cNvSpPr>
          <p:nvPr>
            <p:ph type="ctrTitle" idx="4294967295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z="4800" b="1" dirty="0" smtClean="0">
                <a:solidFill>
                  <a:schemeClr val="accent6"/>
                </a:solidFill>
                <a:latin typeface="Arial" charset="0"/>
              </a:rPr>
              <a:t>II. třída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4294967295"/>
          </p:nvPr>
        </p:nvSpPr>
        <p:spPr>
          <a:xfrm>
            <a:off x="1371600" y="3886200"/>
            <a:ext cx="6400800" cy="11985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cs-CZ" sz="6000" b="1" smtClean="0">
                <a:solidFill>
                  <a:srgbClr val="E46C0A"/>
                </a:solidFill>
                <a:latin typeface="Arial" charset="0"/>
              </a:rPr>
              <a:t>S</a:t>
            </a:r>
            <a:r>
              <a:rPr lang="cs-CZ" sz="6000" b="1" smtClean="0">
                <a:solidFill>
                  <a:srgbClr val="E46C0A"/>
                </a:solidFill>
              </a:rPr>
              <a:t>edlová náhrada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921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chemeClr val="accent6"/>
                </a:solidFill>
              </a:rPr>
              <a:t>Sedlová náhrada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4099" name="Zástupný symbol pro obsah 2"/>
          <p:cNvSpPr>
            <a:spLocks noGrp="1"/>
          </p:cNvSpPr>
          <p:nvPr>
            <p:ph idx="1"/>
          </p:nvPr>
        </p:nvSpPr>
        <p:spPr>
          <a:xfrm>
            <a:off x="0" y="1600200"/>
            <a:ext cx="8893175" cy="5068888"/>
          </a:xfrm>
        </p:spPr>
        <p:txBody>
          <a:bodyPr/>
          <a:lstStyle/>
          <a:p>
            <a:r>
              <a:rPr lang="cs-CZ" b="1" smtClean="0">
                <a:latin typeface="Times New Roman" pitchFamily="18" charset="0"/>
                <a:cs typeface="Times New Roman" pitchFamily="18" charset="0"/>
              </a:rPr>
              <a:t>Zuby mají dobrý biologický faktor.</a:t>
            </a:r>
          </a:p>
          <a:p>
            <a:r>
              <a:rPr lang="cs-CZ" b="1" smtClean="0">
                <a:latin typeface="Times New Roman" pitchFamily="18" charset="0"/>
                <a:cs typeface="Times New Roman" pitchFamily="18" charset="0"/>
              </a:rPr>
              <a:t>Přenos ŽT dentomukózní.</a:t>
            </a:r>
          </a:p>
          <a:p>
            <a:r>
              <a:rPr lang="cs-CZ" b="1" smtClean="0">
                <a:latin typeface="Times New Roman" pitchFamily="18" charset="0"/>
                <a:cs typeface="Times New Roman" pitchFamily="18" charset="0"/>
              </a:rPr>
              <a:t>Tlak se přenáší přes zuby na sliznici, periost a alveolární kost.</a:t>
            </a:r>
          </a:p>
          <a:p>
            <a:endParaRPr lang="cs-CZ" smtClean="0"/>
          </a:p>
        </p:txBody>
      </p:sp>
      <p:pic>
        <p:nvPicPr>
          <p:cNvPr id="4101" name="Zástupný symbol pro obsah 3" descr="P106008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4149725"/>
            <a:ext cx="3673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 descr="DSC_27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4437063"/>
            <a:ext cx="1979613" cy="1822450"/>
          </a:xfrm>
          <a:prstGeom prst="rect">
            <a:avLst/>
          </a:prstGeom>
          <a:noFill/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688" y="4508500"/>
            <a:ext cx="2374900" cy="172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11188" y="4005263"/>
            <a:ext cx="792162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/>
              <a:t>Obr. 1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3851275" y="3594100"/>
            <a:ext cx="792163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200"/>
              <a:t>Obr. 2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7164388" y="4138613"/>
            <a:ext cx="9366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200"/>
              <a:t>Obr. 3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chemeClr val="accent6"/>
                </a:solidFill>
              </a:rPr>
              <a:t>Indikace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5123" name="Zástupný symbol pro obsah 2"/>
          <p:cNvSpPr>
            <a:spLocks noGrp="1"/>
          </p:cNvSpPr>
          <p:nvPr>
            <p:ph idx="1"/>
          </p:nvPr>
        </p:nvSpPr>
        <p:spPr>
          <a:xfrm>
            <a:off x="250825" y="1600200"/>
            <a:ext cx="8713788" cy="4525963"/>
          </a:xfrm>
        </p:spPr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   Nahrazují rozsáhlé mezery nebo zkrácený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   zubní oblouk jednostranně nebo oboustranně,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- zhotovují se tam, kde nelze zhotovit fixní můstek,</a:t>
            </a:r>
          </a:p>
          <a:p>
            <a:pPr algn="just" eaLnBrk="1" hangingPunct="1">
              <a:buFontTx/>
              <a:buChar char="-"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nevýhodou je delší doba návyku na náhradu </a:t>
            </a:r>
          </a:p>
          <a:p>
            <a:pPr algn="just" eaLnBrk="1" hangingPunct="1">
              <a:buFont typeface="Arial" charset="0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    a při opakovaném sundávání a nandávání se otírají plošky zbývajících zubů.</a:t>
            </a:r>
          </a:p>
          <a:p>
            <a:endParaRPr lang="cs-CZ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76250"/>
            <a:ext cx="8229600" cy="79216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chemeClr val="accent6"/>
                </a:solidFill>
              </a:rPr>
              <a:t>Zubní ordinace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6147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Vyšetření pacienta: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- preparace kavit na okluzních ploškách zubů pro opěrné trny,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- otisky alginátovou otiskovací hmotou, </a:t>
            </a:r>
          </a:p>
          <a:p>
            <a:pPr algn="just" eaLnBrk="1" hangingPunct="1">
              <a:buFont typeface="Wingdings 2" pitchFamily="18" charset="2"/>
              <a:buNone/>
            </a:pPr>
            <a:r>
              <a:rPr lang="cs-CZ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cs-CZ" b="1" smtClean="0">
                <a:latin typeface="Times New Roman" pitchFamily="18" charset="0"/>
                <a:cs typeface="Times New Roman" pitchFamily="18" charset="0"/>
              </a:rPr>
              <a:t>výběr barvy zubů.</a:t>
            </a:r>
          </a:p>
          <a:p>
            <a:endParaRPr lang="cs-CZ" smtClean="0"/>
          </a:p>
        </p:txBody>
      </p:sp>
      <p:pic>
        <p:nvPicPr>
          <p:cNvPr id="6148" name="Picture 2" descr="C:\Users\Chalupna\Desktop\180px-Konfektionierter_Abdruckloeffel_bezahnt_Unterkiefer_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4652963"/>
            <a:ext cx="2374900" cy="178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chalupna 043"/>
          <p:cNvPicPr>
            <a:picLocks noChangeAspect="1" noChangeArrowheads="1"/>
          </p:cNvPicPr>
          <p:nvPr/>
        </p:nvPicPr>
        <p:blipFill>
          <a:blip r:embed="rId3" cstate="print">
            <a:lum bright="-10000" contrast="10000"/>
          </a:blip>
          <a:srcRect/>
          <a:stretch>
            <a:fillRect/>
          </a:stretch>
        </p:blipFill>
        <p:spPr>
          <a:xfrm>
            <a:off x="1569840" y="4588619"/>
            <a:ext cx="2664295" cy="19098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sp>
        <p:nvSpPr>
          <p:cNvPr id="6151" name="Text Box 7"/>
          <p:cNvSpPr txBox="1">
            <a:spLocks noChangeArrowheads="1"/>
          </p:cNvSpPr>
          <p:nvPr/>
        </p:nvSpPr>
        <p:spPr bwMode="auto">
          <a:xfrm>
            <a:off x="735013" y="4940300"/>
            <a:ext cx="676275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cs-CZ" sz="1400"/>
          </a:p>
          <a:p>
            <a:r>
              <a:rPr lang="cs-CZ" sz="1400"/>
              <a:t>Obr. 4</a:t>
            </a:r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643438" y="5299075"/>
            <a:ext cx="7207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400"/>
              <a:t>Obr. 5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04813"/>
            <a:ext cx="8229600" cy="79216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>
              <a:defRPr/>
            </a:pPr>
            <a:r>
              <a:rPr lang="cs-CZ" b="1" dirty="0" smtClean="0">
                <a:solidFill>
                  <a:schemeClr val="accent6"/>
                </a:solidFill>
              </a:rPr>
              <a:t>Laboratorní fáze</a:t>
            </a:r>
            <a:endParaRPr lang="cs-CZ" b="1" dirty="0">
              <a:solidFill>
                <a:schemeClr val="accent6"/>
              </a:solidFill>
            </a:endParaRPr>
          </a:p>
        </p:txBody>
      </p:sp>
      <p:sp>
        <p:nvSpPr>
          <p:cNvPr id="7171" name="Zástupný symbol pro obsah 2"/>
          <p:cNvSpPr>
            <a:spLocks noGrp="1"/>
          </p:cNvSpPr>
          <p:nvPr>
            <p:ph idx="1"/>
          </p:nvPr>
        </p:nvSpPr>
        <p:spPr>
          <a:xfrm>
            <a:off x="468313" y="1341438"/>
            <a:ext cx="8229600" cy="478472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b="1" i="1" smtClean="0">
                <a:latin typeface="Arial" charset="0"/>
              </a:rPr>
              <a:t>            </a:t>
            </a:r>
            <a:r>
              <a:rPr lang="cs-CZ" i="1" u="sng" smtClean="0">
                <a:latin typeface="Arial" charset="0"/>
              </a:rPr>
              <a:t>I</a:t>
            </a:r>
            <a:r>
              <a:rPr lang="cs-CZ" i="1" u="sng" smtClean="0"/>
              <a:t>ndividuální otiskovací lžíce</a:t>
            </a:r>
          </a:p>
          <a:p>
            <a:pPr>
              <a:buFont typeface="Arial" charset="0"/>
              <a:buNone/>
            </a:pPr>
            <a:endParaRPr lang="cs-CZ" i="1" u="sng" smtClean="0"/>
          </a:p>
          <a:p>
            <a:pPr>
              <a:buFont typeface="Arial" charset="0"/>
              <a:buNone/>
            </a:pPr>
            <a:r>
              <a:rPr lang="cs-CZ" i="1" smtClean="0"/>
              <a:t>Okraj lžičky leží, při svalové konfiguraci,2 mm </a:t>
            </a:r>
          </a:p>
          <a:p>
            <a:pPr>
              <a:buFont typeface="Arial" charset="0"/>
              <a:buNone/>
            </a:pPr>
            <a:r>
              <a:rPr lang="cs-CZ" i="1" smtClean="0"/>
              <a:t>od spodiny vestibula.</a:t>
            </a:r>
          </a:p>
          <a:p>
            <a:pPr>
              <a:buFont typeface="Arial" charset="0"/>
              <a:buNone/>
            </a:pPr>
            <a:r>
              <a:rPr lang="cs-CZ" i="1" smtClean="0"/>
              <a:t>Musí se vyhýbat všem </a:t>
            </a:r>
          </a:p>
          <a:p>
            <a:pPr>
              <a:buFont typeface="Arial" charset="0"/>
              <a:buNone/>
            </a:pPr>
            <a:r>
              <a:rPr lang="cs-CZ" i="1" smtClean="0"/>
              <a:t>úponům a uzdičkám.</a:t>
            </a:r>
          </a:p>
          <a:p>
            <a:pPr>
              <a:buFont typeface="Arial" charset="0"/>
              <a:buNone/>
            </a:pPr>
            <a:r>
              <a:rPr lang="cs-CZ" i="1" smtClean="0"/>
              <a:t>Lžička je vždy perforovaná, pro </a:t>
            </a:r>
          </a:p>
          <a:p>
            <a:pPr>
              <a:buFont typeface="Arial" charset="0"/>
              <a:buNone/>
            </a:pPr>
            <a:r>
              <a:rPr lang="cs-CZ" i="1" smtClean="0"/>
              <a:t>lepší retenci otiskovací hmoty.</a:t>
            </a:r>
          </a:p>
        </p:txBody>
      </p:sp>
      <p:pic>
        <p:nvPicPr>
          <p:cNvPr id="4" name="Picture 3" descr="G:\2010-10-12 hana Chalupná\hana Chalupná 043.JPG"/>
          <p:cNvPicPr>
            <a:picLocks noChangeAspect="1" noChangeArrowheads="1"/>
          </p:cNvPicPr>
          <p:nvPr/>
        </p:nvPicPr>
        <p:blipFill>
          <a:blip r:embed="rId2" cstate="print">
            <a:lum bright="-10000" contrast="-10000"/>
          </a:blip>
          <a:srcRect/>
          <a:stretch>
            <a:fillRect/>
          </a:stretch>
        </p:blipFill>
        <p:spPr bwMode="auto">
          <a:xfrm>
            <a:off x="5868144" y="3429000"/>
            <a:ext cx="2808312" cy="23394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767263" y="4148138"/>
            <a:ext cx="676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/>
              <a:t>Obr. 6</a:t>
            </a:r>
          </a:p>
        </p:txBody>
      </p:sp>
      <p:sp>
        <p:nvSpPr>
          <p:cNvPr id="7175" name="AutoShape 7"/>
          <p:cNvSpPr>
            <a:spLocks noChangeArrowheads="1"/>
          </p:cNvSpPr>
          <p:nvPr/>
        </p:nvSpPr>
        <p:spPr bwMode="auto">
          <a:xfrm>
            <a:off x="6659563" y="5229225"/>
            <a:ext cx="485775" cy="1152525"/>
          </a:xfrm>
          <a:prstGeom prst="upArrow">
            <a:avLst>
              <a:gd name="adj1" fmla="val 50000"/>
              <a:gd name="adj2" fmla="val 5931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cs-CZ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dirty="0" smtClean="0">
                <a:solidFill>
                  <a:schemeClr val="accent6"/>
                </a:solidFill>
                <a:latin typeface="Arial" charset="0"/>
              </a:rPr>
              <a:t>Laboratorní fáze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457200" y="1268413"/>
            <a:ext cx="8229600" cy="51847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    </a:t>
            </a:r>
            <a:r>
              <a:rPr lang="cs-CZ" i="1" u="sng" dirty="0" smtClean="0">
                <a:latin typeface="Arial" charset="0"/>
              </a:rPr>
              <a:t>Zhotovení individuální otiskovací lžíce.</a:t>
            </a:r>
          </a:p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1. Vyblokovat všechny </a:t>
            </a:r>
            <a:r>
              <a:rPr lang="cs-CZ" sz="2800" dirty="0" err="1" smtClean="0">
                <a:latin typeface="Arial" charset="0"/>
              </a:rPr>
              <a:t>podsekřivé</a:t>
            </a:r>
            <a:r>
              <a:rPr lang="cs-CZ" sz="2800" dirty="0" smtClean="0">
                <a:latin typeface="Arial" charset="0"/>
              </a:rPr>
              <a:t> prostory.</a:t>
            </a:r>
          </a:p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2. Překrýt ozubené části chrupu a vytvořit z voskové destičky mezerník v celém rozsahu budoucí lžíce (prostor později vyplní rovnoměrná vrstva otiskovací hmoty).</a:t>
            </a:r>
          </a:p>
          <a:p>
            <a:pPr>
              <a:buFont typeface="Arial" charset="0"/>
              <a:buNone/>
            </a:pPr>
            <a:r>
              <a:rPr lang="cs-CZ" sz="2800" dirty="0" smtClean="0">
                <a:latin typeface="Arial" charset="0"/>
              </a:rPr>
              <a:t>3. Ve voskové destičce se vytvoří 4 výřezy, které slouží jako zarážky pro přesné centrování lžíce.</a:t>
            </a:r>
          </a:p>
        </p:txBody>
      </p:sp>
      <p:pic>
        <p:nvPicPr>
          <p:cNvPr id="30724" name="Picture 4" descr="100_10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975" y="5300663"/>
            <a:ext cx="1727200" cy="1387475"/>
          </a:xfrm>
          <a:prstGeom prst="rect">
            <a:avLst/>
          </a:prstGeom>
          <a:noFill/>
        </p:spPr>
      </p:pic>
      <p:pic>
        <p:nvPicPr>
          <p:cNvPr id="30725" name="Picture 5" descr="100_10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5232400"/>
            <a:ext cx="1584325" cy="1477963"/>
          </a:xfrm>
          <a:prstGeom prst="rect">
            <a:avLst/>
          </a:prstGeom>
          <a:noFill/>
        </p:spPr>
      </p:pic>
      <p:pic>
        <p:nvPicPr>
          <p:cNvPr id="30726" name="Picture 6" descr="100_1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7763" y="5259388"/>
            <a:ext cx="1800225" cy="1433512"/>
          </a:xfrm>
          <a:prstGeom prst="rect">
            <a:avLst/>
          </a:prstGeom>
          <a:noFill/>
        </p:spPr>
      </p:pic>
      <p:pic>
        <p:nvPicPr>
          <p:cNvPr id="30727" name="Picture 7" descr="DSC_275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5300663"/>
            <a:ext cx="1727200" cy="1325562"/>
          </a:xfrm>
          <a:prstGeom prst="rect">
            <a:avLst/>
          </a:prstGeom>
          <a:noFill/>
        </p:spPr>
      </p:pic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592138" y="5275263"/>
            <a:ext cx="5349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000"/>
              <a:t>Obr. 7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2411413" y="5300663"/>
            <a:ext cx="1154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cs-CZ" sz="1000"/>
              <a:t>Obr. 8</a:t>
            </a:r>
          </a:p>
        </p:txBody>
      </p:sp>
      <p:sp>
        <p:nvSpPr>
          <p:cNvPr id="30730" name="Text Box 10"/>
          <p:cNvSpPr txBox="1">
            <a:spLocks noChangeArrowheads="1"/>
          </p:cNvSpPr>
          <p:nvPr/>
        </p:nvSpPr>
        <p:spPr bwMode="auto">
          <a:xfrm>
            <a:off x="4427538" y="5300663"/>
            <a:ext cx="6080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000"/>
              <a:t>Obr. 9</a:t>
            </a:r>
          </a:p>
        </p:txBody>
      </p:sp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280150" y="5275263"/>
            <a:ext cx="6048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000"/>
              <a:t>Obr. 10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r>
              <a:rPr lang="cs-CZ" b="1" smtClean="0">
                <a:solidFill>
                  <a:srgbClr val="F79646"/>
                </a:solidFill>
              </a:rPr>
              <a:t>Laboratoř</a:t>
            </a:r>
            <a:endParaRPr lang="cs-CZ" b="1" smtClean="0">
              <a:solidFill>
                <a:srgbClr val="F79646"/>
              </a:solidFill>
              <a:latin typeface="Arial" charset="0"/>
            </a:endParaRP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cs-CZ" smtClean="0">
                <a:latin typeface="Arial" charset="0"/>
              </a:rPr>
              <a:t>  </a:t>
            </a:r>
            <a:r>
              <a:rPr lang="cs-CZ" smtClean="0"/>
              <a:t> </a:t>
            </a:r>
            <a:r>
              <a:rPr lang="cs-CZ" i="1" u="sng" smtClean="0">
                <a:latin typeface="Arial" charset="0"/>
              </a:rPr>
              <a:t>Rozsah horní lžičky:</a:t>
            </a:r>
          </a:p>
          <a:p>
            <a:r>
              <a:rPr lang="cs-CZ" i="1" smtClean="0">
                <a:latin typeface="Arial" charset="0"/>
              </a:rPr>
              <a:t>retní úsek</a:t>
            </a:r>
            <a:r>
              <a:rPr lang="cs-CZ" smtClean="0">
                <a:latin typeface="Arial" charset="0"/>
              </a:rPr>
              <a:t> – vymezuje oblast mezi špičáky, zde je přítomno horní frenulum (uzdička).</a:t>
            </a:r>
          </a:p>
          <a:p>
            <a:r>
              <a:rPr lang="cs-CZ" i="1" smtClean="0">
                <a:latin typeface="Arial" charset="0"/>
              </a:rPr>
              <a:t>tvářový úsek</a:t>
            </a:r>
          </a:p>
          <a:p>
            <a:r>
              <a:rPr lang="cs-CZ" i="1" smtClean="0">
                <a:latin typeface="Arial" charset="0"/>
              </a:rPr>
              <a:t>alveolární úsek tuberu</a:t>
            </a:r>
          </a:p>
          <a:p>
            <a:r>
              <a:rPr lang="cs-CZ" i="1" smtClean="0">
                <a:latin typeface="Arial" charset="0"/>
              </a:rPr>
              <a:t>oblast zadní hráze</a:t>
            </a:r>
            <a:r>
              <a:rPr lang="cs-CZ" smtClean="0">
                <a:latin typeface="Arial" charset="0"/>
              </a:rPr>
              <a:t> – na přechodu tvrdého a měkkého patra mezi A a H linií.</a:t>
            </a:r>
            <a:r>
              <a:rPr lang="cs-CZ" smtClean="0"/>
              <a:t> </a:t>
            </a:r>
            <a:endParaRPr lang="cs-CZ" smtClean="0">
              <a:latin typeface="Arial" charset="0"/>
            </a:endParaRPr>
          </a:p>
          <a:p>
            <a:endParaRPr lang="cs-CZ" smtClean="0">
              <a:latin typeface="Arial" charset="0"/>
            </a:endParaRPr>
          </a:p>
          <a:p>
            <a:pPr>
              <a:buFont typeface="Arial" charset="0"/>
              <a:buNone/>
            </a:pPr>
            <a:r>
              <a:rPr lang="cs-CZ" smtClean="0">
                <a:latin typeface="Arial" charset="0"/>
              </a:rPr>
              <a:t> </a:t>
            </a:r>
            <a:endParaRPr lang="cs-CZ" b="1" smtClean="0">
              <a:latin typeface="Arial" charset="0"/>
            </a:endParaRPr>
          </a:p>
        </p:txBody>
      </p:sp>
      <p:pic>
        <p:nvPicPr>
          <p:cNvPr id="9221" name="Picture 5" descr="124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588" y="188913"/>
            <a:ext cx="2006600" cy="1511300"/>
          </a:xfrm>
          <a:prstGeom prst="rect">
            <a:avLst/>
          </a:prstGeom>
          <a:noFill/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6011863" y="857250"/>
            <a:ext cx="792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cs-CZ" sz="1200"/>
              <a:t>Obr. 11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/>
          </p:cNvSpPr>
          <p:nvPr>
            <p:ph type="body" idx="4294967295"/>
          </p:nvPr>
        </p:nvSpPr>
        <p:spPr>
          <a:xfrm>
            <a:off x="684213" y="476250"/>
            <a:ext cx="8229600" cy="5721350"/>
          </a:xfrm>
        </p:spPr>
        <p:txBody>
          <a:bodyPr/>
          <a:lstStyle/>
          <a:p>
            <a:pPr>
              <a:lnSpc>
                <a:spcPct val="90000"/>
              </a:lnSpc>
              <a:buFont typeface="Arial" charset="0"/>
              <a:buNone/>
            </a:pPr>
            <a:endParaRPr lang="cs-CZ" i="1" u="sng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i="1" u="sng" smtClean="0">
                <a:latin typeface="Arial" charset="0"/>
              </a:rPr>
              <a:t> Rozsah dolní lžičky:</a:t>
            </a:r>
            <a:endParaRPr lang="cs-CZ" smtClean="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retní úsek s přítomností dolního frenula,</a:t>
            </a: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úsek tvářový,</a:t>
            </a: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úsek masseterový,</a:t>
            </a: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sestupné rameno linquálního okraje,</a:t>
            </a: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horizontální část linguálního okraje,</a:t>
            </a:r>
          </a:p>
          <a:p>
            <a:pPr>
              <a:lnSpc>
                <a:spcPct val="90000"/>
              </a:lnSpc>
            </a:pPr>
            <a:r>
              <a:rPr lang="cs-CZ" smtClean="0">
                <a:latin typeface="Arial" charset="0"/>
              </a:rPr>
              <a:t>střední podjazyková oblast.</a:t>
            </a:r>
          </a:p>
          <a:p>
            <a:pPr>
              <a:lnSpc>
                <a:spcPct val="90000"/>
              </a:lnSpc>
              <a:buFont typeface="Arial" charset="0"/>
              <a:buNone/>
            </a:pPr>
            <a:endParaRPr lang="cs-CZ" smtClean="0">
              <a:latin typeface="Arial" charset="0"/>
            </a:endParaRPr>
          </a:p>
          <a:p>
            <a:pPr>
              <a:lnSpc>
                <a:spcPct val="90000"/>
              </a:lnSpc>
              <a:buFont typeface="Arial" charset="0"/>
              <a:buNone/>
            </a:pPr>
            <a:r>
              <a:rPr lang="cs-CZ" b="1" smtClean="0">
                <a:solidFill>
                  <a:srgbClr val="FF0000"/>
                </a:solidFill>
                <a:latin typeface="Arial" charset="0"/>
              </a:rPr>
              <a:t>Ordinace</a:t>
            </a:r>
            <a:r>
              <a:rPr lang="cs-CZ" smtClean="0">
                <a:latin typeface="Arial" charset="0"/>
              </a:rPr>
              <a:t> – zhotovení otisku.</a:t>
            </a:r>
          </a:p>
          <a:p>
            <a:pPr>
              <a:lnSpc>
                <a:spcPct val="90000"/>
              </a:lnSpc>
            </a:pPr>
            <a:endParaRPr lang="cs-CZ" smtClean="0">
              <a:latin typeface="Arial" charset="0"/>
            </a:endParaRPr>
          </a:p>
        </p:txBody>
      </p:sp>
      <p:pic>
        <p:nvPicPr>
          <p:cNvPr id="31748" name="Picture 4" descr="785px-Frenulum_linguae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1500" y="476250"/>
            <a:ext cx="2159000" cy="1651000"/>
          </a:xfrm>
          <a:prstGeom prst="rect">
            <a:avLst/>
          </a:prstGeom>
          <a:noFill/>
        </p:spPr>
      </p:pic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4767263" y="763588"/>
            <a:ext cx="8239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cs-CZ" sz="1400"/>
              <a:t>Obr.  12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736</TotalTime>
  <Words>690</Words>
  <Application>Microsoft Office PowerPoint</Application>
  <PresentationFormat>Předvádění na obrazovce (4:3)</PresentationFormat>
  <Paragraphs>98</Paragraphs>
  <Slides>13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4" baseType="lpstr">
      <vt:lpstr>Motiv sady Office</vt:lpstr>
      <vt:lpstr>Snímek 1</vt:lpstr>
      <vt:lpstr>II. třída</vt:lpstr>
      <vt:lpstr>Sedlová náhrada</vt:lpstr>
      <vt:lpstr>Indikace</vt:lpstr>
      <vt:lpstr>Zubní ordinace</vt:lpstr>
      <vt:lpstr>Laboratorní fáze</vt:lpstr>
      <vt:lpstr>Laboratorní fáze</vt:lpstr>
      <vt:lpstr>Laboratoř</vt:lpstr>
      <vt:lpstr>Snímek 9</vt:lpstr>
      <vt:lpstr>Skusová šablona</vt:lpstr>
      <vt:lpstr>Rozsah skusové šablony</vt:lpstr>
      <vt:lpstr>Snímek 12</vt:lpstr>
      <vt:lpstr>Zdroje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Hana Chalupná</dc:creator>
  <cp:lastModifiedBy>Chalupna</cp:lastModifiedBy>
  <cp:revision>89</cp:revision>
  <dcterms:created xsi:type="dcterms:W3CDTF">2012-09-08T10:46:23Z</dcterms:created>
  <dcterms:modified xsi:type="dcterms:W3CDTF">2013-12-07T19:12:41Z</dcterms:modified>
</cp:coreProperties>
</file>